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handoutMasterIdLst>
    <p:handoutMasterId r:id="rId15"/>
  </p:handoutMasterIdLst>
  <p:sldIdLst>
    <p:sldId id="256" r:id="rId2"/>
    <p:sldId id="257" r:id="rId3"/>
    <p:sldId id="264" r:id="rId4"/>
    <p:sldId id="268" r:id="rId5"/>
    <p:sldId id="258" r:id="rId6"/>
    <p:sldId id="259" r:id="rId7"/>
    <p:sldId id="260" r:id="rId8"/>
    <p:sldId id="263" r:id="rId9"/>
    <p:sldId id="261" r:id="rId10"/>
    <p:sldId id="262" r:id="rId11"/>
    <p:sldId id="269" r:id="rId12"/>
    <p:sldId id="265" r:id="rId13"/>
    <p:sldId id="266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6600CC"/>
    <a:srgbClr val="009900"/>
    <a:srgbClr val="FF3300"/>
    <a:srgbClr val="E6EE4E"/>
    <a:srgbClr val="D0DF5D"/>
    <a:srgbClr val="DFE9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737" autoAdjust="0"/>
  </p:normalViewPr>
  <p:slideViewPr>
    <p:cSldViewPr>
      <p:cViewPr varScale="1">
        <p:scale>
          <a:sx n="72" d="100"/>
          <a:sy n="72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fld id="{51CFF35F-D565-4D45-B8E8-AA2A74395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8C31A-5D1B-4BE1-9F92-5B3FE01DF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2A928-F0A3-4C6B-9FAD-C48EC54B9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AB248-E32F-4532-B9B0-994C78237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E268-D5B9-405B-A911-1DF0107FA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3D04E-3D8A-4938-AC6C-7EB196CDE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42FA7-E6D0-4BE9-8D4F-8032F1D36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98FB1-1509-41D7-BAC4-079E3C317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1764C-70A6-48D3-B555-731ADAB3C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F082C-B9FE-4AAE-A1D2-05E4D239E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360F-709B-462E-8114-5A84A7386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0D35B-A7CC-453C-B42E-8A495AA65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BBBF6-8EC3-4F04-B211-46724A4AC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57135-FD69-429D-96E9-AD52E5DD2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1469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02C560E1-0EEF-4A04-AE28-A2F255706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</p:sldLayoutIdLst>
  <p:transition spd="med">
    <p:wheel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.kestel@stephen.org" TargetMode="External"/><Relationship Id="rId2" Type="http://schemas.openxmlformats.org/officeDocument/2006/relationships/hyperlink" Target="mailto:e.bradford@stephen.or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6200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Curriculum Night</a:t>
            </a:r>
            <a:br>
              <a:rPr lang="en-US" smtClean="0"/>
            </a:br>
            <a:r>
              <a:rPr lang="en-US" smtClean="0"/>
              <a:t>2010-2011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5181600"/>
            <a:ext cx="64008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Grade 5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Mrs. Bradford, Miss Kestel, Mrs. Wilds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Social Studies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219200"/>
            <a:ext cx="31369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600" b="1" i="1" smtClean="0">
                <a:solidFill>
                  <a:schemeClr val="tx2"/>
                </a:solidFill>
              </a:rPr>
              <a:t>Harcourt Horizons U.S. History (2010 copyright)</a:t>
            </a:r>
            <a:endParaRPr lang="en-US" sz="2400" b="1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smtClean="0"/>
              <a:t>Geography and Map skills (Political, physical, elevation maps)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smtClean="0"/>
              <a:t>States and Capitals (throughout the year)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smtClean="0"/>
              <a:t>Native Americans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smtClean="0"/>
              <a:t>Explorers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smtClean="0"/>
              <a:t>13 Colonies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smtClean="0"/>
              <a:t>American Revolution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smtClean="0"/>
              <a:t>The Great State Race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b="1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000" b="1" smtClean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IMG_15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124200"/>
            <a:ext cx="304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6" descr="IMG_15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0"/>
            <a:ext cx="7010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8F8F8"/>
                </a:solidFill>
                <a:effectLst/>
              </a:rPr>
              <a:t>Art</a:t>
            </a:r>
            <a:r>
              <a:rPr lang="en-US" smtClean="0">
                <a:effectLst/>
              </a:rPr>
              <a:t>	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8F8F8"/>
                </a:solidFill>
                <a:effectLst/>
              </a:rPr>
              <a:t>We will be learning about a variety of art vocabulary, techniques, and masterpiece artists throughout</a:t>
            </a:r>
            <a:r>
              <a:rPr lang="en-US" smtClean="0">
                <a:effectLst/>
              </a:rPr>
              <a:t> </a:t>
            </a:r>
            <a:r>
              <a:rPr lang="en-US" smtClean="0">
                <a:solidFill>
                  <a:srgbClr val="F8F8F8"/>
                </a:solidFill>
                <a:effectLst/>
              </a:rPr>
              <a:t>the year.</a:t>
            </a:r>
          </a:p>
        </p:txBody>
      </p:sp>
      <p:pic>
        <p:nvPicPr>
          <p:cNvPr id="26629" name="Picture 4" descr="IMG_15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829050"/>
            <a:ext cx="39624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671"/>
            </a:gs>
            <a:gs pos="50000">
              <a:schemeClr val="bg1"/>
            </a:gs>
            <a:gs pos="100000">
              <a:srgbClr val="FFD6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0"/>
            <a:ext cx="1905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/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3200"/>
              <a:t>Fantastic </a:t>
            </a:r>
            <a:br>
              <a:rPr lang="en-US" sz="3200"/>
            </a:br>
            <a:r>
              <a:rPr lang="en-US" sz="3200"/>
              <a:t>Fifth Grade!</a:t>
            </a:r>
            <a:br>
              <a:rPr lang="en-US" sz="3200"/>
            </a:br>
            <a:endParaRPr lang="en-US" sz="320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600200"/>
            <a:ext cx="6337300" cy="4027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solidFill>
                  <a:schemeClr val="bg2"/>
                </a:solidFill>
              </a:rPr>
              <a:t>We look forward to having a very productive and positive year.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solidFill>
                  <a:schemeClr val="bg2"/>
                </a:solidFill>
              </a:rPr>
              <a:t>We hope that your student(s) will have a fun and successful year.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solidFill>
                  <a:schemeClr val="bg2"/>
                </a:solidFill>
              </a:rPr>
              <a:t>We are available through e-mails, notes, or phone.  Feel free to contact us for ANYTHING!!!</a:t>
            </a:r>
          </a:p>
        </p:txBody>
      </p:sp>
      <p:pic>
        <p:nvPicPr>
          <p:cNvPr id="27652" name="Picture 4" descr="certifct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4648200"/>
            <a:ext cx="1905000" cy="1600200"/>
          </a:xfr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25000">
              <a:srgbClr val="01A78F"/>
            </a:gs>
            <a:gs pos="50000">
              <a:srgbClr val="FFFF00"/>
            </a:gs>
            <a:gs pos="75000">
              <a:srgbClr val="FF6633"/>
            </a:gs>
            <a:gs pos="100000">
              <a:srgbClr val="FF33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Contacts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524000"/>
            <a:ext cx="7543800" cy="3962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E-mail and Websites</a:t>
            </a:r>
          </a:p>
          <a:p>
            <a:pPr lvl="1" algn="ctr" eaLnBrk="1" hangingPunct="1">
              <a:defRPr/>
            </a:pPr>
            <a:r>
              <a:rPr lang="en-US" sz="2000" u="sng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e.bradford@stephen.org</a:t>
            </a:r>
            <a:r>
              <a:rPr lang="en-US" sz="2000" u="sng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1" algn="ctr" eaLnBrk="1" hangingPunct="1">
              <a:buFont typeface="Wingdings" pitchFamily="2" charset="2"/>
              <a:buNone/>
              <a:defRPr/>
            </a:pPr>
            <a:r>
              <a:rPr lang="en-US" sz="2000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http://mrsbradford5a.yolasite.com/</a:t>
            </a:r>
            <a:endParaRPr lang="en-US" sz="2000" u="sng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ctr" eaLnBrk="1" hangingPunct="1">
              <a:defRPr/>
            </a:pPr>
            <a:r>
              <a:rPr lang="en-US" sz="2000" u="sng" smtClean="0">
                <a:solidFill>
                  <a:srgbClr val="E6EE4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m.kestel@stephen.org</a:t>
            </a:r>
            <a:endParaRPr lang="en-US" sz="2000" u="sng" smtClean="0">
              <a:solidFill>
                <a:srgbClr val="E6E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ctr" eaLnBrk="1" hangingPunct="1">
              <a:buFont typeface="Wingdings" pitchFamily="2" charset="2"/>
              <a:buNone/>
              <a:defRPr/>
            </a:pPr>
            <a:r>
              <a:rPr lang="en-US" sz="2000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http://misskestel.synthasite.com/</a:t>
            </a:r>
            <a:endParaRPr lang="en-US" sz="2000" u="sng" smtClean="0">
              <a:solidFill>
                <a:srgbClr val="E6EE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ctr" eaLnBrk="1" hangingPunct="1">
              <a:defRPr/>
            </a:pPr>
            <a:r>
              <a:rPr lang="en-US" sz="2000" u="sng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j.wilds@stephen.org</a:t>
            </a:r>
          </a:p>
          <a:p>
            <a:pPr lvl="1" algn="ctr" eaLnBrk="1" hangingPunct="1">
              <a:defRPr/>
            </a:pPr>
            <a:r>
              <a:rPr lang="en-US" sz="2000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http://mrswilds.synthasite.com/</a:t>
            </a:r>
            <a:endParaRPr lang="en-US" sz="2000" u="sng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ctr" eaLnBrk="1" hangingPunct="1">
              <a:buFont typeface="Wingdings" pitchFamily="2" charset="2"/>
              <a:buNone/>
              <a:defRPr/>
            </a:pPr>
            <a:endParaRPr lang="en-US" sz="2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algn="ctr" eaLnBrk="1" hangingPunct="1">
              <a:buFont typeface="Wingdings" pitchFamily="2" charset="2"/>
              <a:buNone/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School phone number</a:t>
            </a:r>
          </a:p>
          <a:p>
            <a:pPr lvl="1" algn="ctr" eaLnBrk="1" hangingPunct="1">
              <a:buFont typeface="Wingdings" pitchFamily="2" charset="2"/>
              <a:buNone/>
              <a:defRPr/>
            </a:pP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896-0754</a:t>
            </a:r>
          </a:p>
        </p:txBody>
      </p:sp>
      <p:sp>
        <p:nvSpPr>
          <p:cNvPr id="28676" name="Text Box 14"/>
          <p:cNvSpPr txBox="1">
            <a:spLocks noChangeArrowheads="1"/>
          </p:cNvSpPr>
          <p:nvPr/>
        </p:nvSpPr>
        <p:spPr bwMode="auto">
          <a:xfrm>
            <a:off x="3352800" y="59436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School Website: www.stephen.org</a:t>
            </a:r>
          </a:p>
        </p:txBody>
      </p:sp>
      <p:pic>
        <p:nvPicPr>
          <p:cNvPr id="28677" name="Picture 19" descr="MCj033411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28600"/>
            <a:ext cx="176053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 Classroom Rules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600200"/>
            <a:ext cx="62103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80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</a:rPr>
              <a:t>  Respect yourself, others, and things.</a:t>
            </a:r>
          </a:p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</a:rPr>
              <a:t>  Contribute to the learning environment.</a:t>
            </a:r>
          </a:p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</a:rPr>
              <a:t>  Follow classroom procedures.</a:t>
            </a:r>
          </a:p>
          <a:p>
            <a:pPr algn="ctr" eaLnBrk="1" hangingPunct="1">
              <a:defRPr/>
            </a:pPr>
            <a:r>
              <a:rPr lang="en-US" sz="2800">
                <a:solidFill>
                  <a:schemeClr val="tx2"/>
                </a:solidFill>
              </a:rPr>
              <a:t> Checkmark Chart</a:t>
            </a:r>
          </a:p>
        </p:txBody>
      </p:sp>
      <p:pic>
        <p:nvPicPr>
          <p:cNvPr id="17411" name="Picture 9" descr="luvskool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086600" y="304800"/>
            <a:ext cx="1447800" cy="1371600"/>
          </a:xfr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Discipline with Purpose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600200"/>
            <a:ext cx="5449888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will be incorporating the DWP skills into our everyday lives.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will be completing activities and lessons using the 15 self-discipline skills.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Students will be recognized for using these skills throughout the year.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Language Arts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295400"/>
            <a:ext cx="6477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400" b="1" i="1" smtClean="0">
                <a:solidFill>
                  <a:srgbClr val="009900"/>
                </a:solidFill>
              </a:rPr>
              <a:t>MacMillan/McGraw-Hill (Treasures)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smtClean="0"/>
              <a:t>Story elements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smtClean="0"/>
              <a:t>Guided Reading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smtClean="0"/>
              <a:t>Fluency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smtClean="0"/>
              <a:t>Skills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smtClean="0"/>
              <a:t>Comprehension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smtClean="0"/>
              <a:t>Spelling (Challenge Lists)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400" b="1" i="1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b="1" i="1" smtClean="0">
                <a:solidFill>
                  <a:srgbClr val="009900"/>
                </a:solidFill>
              </a:rPr>
              <a:t>Book Projects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smtClean="0"/>
              <a:t>Monthly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smtClean="0"/>
              <a:t>Different Genres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200" b="1" i="1" smtClean="0">
              <a:solidFill>
                <a:srgbClr val="CC3399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200" b="1" i="1" smtClean="0">
                <a:solidFill>
                  <a:srgbClr val="CC3399"/>
                </a:solidFill>
              </a:rPr>
              <a:t>Novel Sets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400" b="1" u="sng" smtClean="0"/>
              <a:t>Hatchet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400" b="1" u="sng" smtClean="0"/>
              <a:t>The Lion, the Witch and the Wardrobe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400" b="1" u="sng" smtClean="0"/>
              <a:t>The Great Gilly Hopkins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400" b="1" u="sng" smtClean="0"/>
              <a:t>Island of the Blue Dolphins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400" b="1" u="sng" smtClean="0"/>
              <a:t>Flush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400" b="1" smtClean="0"/>
              <a:t>AND MORE!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b="1" i="1" smtClean="0">
              <a:solidFill>
                <a:srgbClr val="0000CC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smtClean="0"/>
          </a:p>
          <a:p>
            <a:pPr>
              <a:lnSpc>
                <a:spcPct val="80000"/>
              </a:lnSpc>
              <a:defRPr/>
            </a:pPr>
            <a:endParaRPr lang="en-US" sz="1600" smtClean="0">
              <a:effectLst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Language Arts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524000"/>
            <a:ext cx="31369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solidFill>
                  <a:srgbClr val="0000CC"/>
                </a:solidFill>
              </a:rPr>
              <a:t>Grammar Workshop</a:t>
            </a:r>
            <a:r>
              <a:rPr lang="en-US" i="1" smtClean="0"/>
              <a:t> </a:t>
            </a:r>
          </a:p>
          <a:p>
            <a:pPr lvl="1" eaLnBrk="1" hangingPunct="1">
              <a:defRPr/>
            </a:pPr>
            <a:r>
              <a:rPr lang="en-US" smtClean="0"/>
              <a:t>Supplement to Reading series</a:t>
            </a:r>
          </a:p>
          <a:p>
            <a:pPr lvl="1" eaLnBrk="1" hangingPunct="1">
              <a:defRPr/>
            </a:pPr>
            <a:r>
              <a:rPr lang="en-US" smtClean="0"/>
              <a:t>Different Lessons and topics each week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91200" y="1981200"/>
            <a:ext cx="3136900" cy="4495800"/>
          </a:xfrm>
        </p:spPr>
        <p:txBody>
          <a:bodyPr/>
          <a:lstStyle/>
          <a:p>
            <a:pPr eaLnBrk="1" hangingPunct="1">
              <a:defRPr/>
            </a:pPr>
            <a:endParaRPr lang="en-US" b="1" i="1" smtClean="0">
              <a:solidFill>
                <a:srgbClr val="0000CC"/>
              </a:solidFill>
            </a:endParaRPr>
          </a:p>
          <a:p>
            <a:pPr eaLnBrk="1" hangingPunct="1">
              <a:defRPr/>
            </a:pPr>
            <a:r>
              <a:rPr lang="en-US" b="1" i="1" smtClean="0">
                <a:solidFill>
                  <a:srgbClr val="0000CC"/>
                </a:solidFill>
              </a:rPr>
              <a:t>Vocabulary Workshop</a:t>
            </a:r>
            <a:r>
              <a:rPr lang="en-US" i="1" smtClean="0"/>
              <a:t> </a:t>
            </a:r>
          </a:p>
          <a:p>
            <a:pPr lvl="1" eaLnBrk="1" hangingPunct="1">
              <a:defRPr/>
            </a:pPr>
            <a:r>
              <a:rPr lang="en-US" smtClean="0"/>
              <a:t>Supplement to Reading series</a:t>
            </a:r>
          </a:p>
          <a:p>
            <a:pPr lvl="1" eaLnBrk="1" hangingPunct="1">
              <a:defRPr/>
            </a:pPr>
            <a:r>
              <a:rPr lang="en-US" smtClean="0"/>
              <a:t>Test Every other week</a:t>
            </a:r>
          </a:p>
        </p:txBody>
      </p:sp>
      <p:pic>
        <p:nvPicPr>
          <p:cNvPr id="20484" name="Picture 5" descr="big_bookworm_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5575300"/>
            <a:ext cx="12954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1" descr="MCj04041550000[1]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734300" y="228600"/>
            <a:ext cx="1409700" cy="1447800"/>
          </a:xfrm>
        </p:spPr>
      </p:pic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71800" y="228600"/>
            <a:ext cx="6400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Math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0" y="1219200"/>
            <a:ext cx="6096000" cy="3733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2000" b="1" i="1">
                <a:solidFill>
                  <a:schemeClr val="bg2"/>
                </a:solidFill>
              </a:rPr>
              <a:t>Houghton Mifflin Mathematics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>
                <a:solidFill>
                  <a:srgbClr val="9973FF"/>
                </a:solidFill>
              </a:rPr>
              <a:t>Addition, subtraction, multiplication, and division of whole numbers, fractions, and decimals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>
                <a:solidFill>
                  <a:srgbClr val="9973FF"/>
                </a:solidFill>
              </a:rPr>
              <a:t>Fractions (add, subtract, multiply, divide, compare, order, lowest terms, and equivalent)</a:t>
            </a:r>
            <a:r>
              <a:rPr lang="en-US" sz="1600" b="1">
                <a:solidFill>
                  <a:srgbClr val="9973FF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>
                <a:solidFill>
                  <a:srgbClr val="9973FF"/>
                </a:solidFill>
              </a:rPr>
              <a:t>Long division (by 2 digit divisor)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>
                <a:solidFill>
                  <a:srgbClr val="9973FF"/>
                </a:solidFill>
              </a:rPr>
              <a:t>Converting measurements (customary and standard)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>
                <a:solidFill>
                  <a:srgbClr val="9973FF"/>
                </a:solidFill>
              </a:rPr>
              <a:t>Problem Solving Skills and Strategies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1800" b="1">
                <a:solidFill>
                  <a:srgbClr val="9973FF"/>
                </a:solidFill>
              </a:rPr>
              <a:t>Geometry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1800" b="1">
                <a:solidFill>
                  <a:srgbClr val="9973FF"/>
                </a:solidFill>
              </a:rPr>
              <a:t>Place Value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1800" b="1">
                <a:solidFill>
                  <a:srgbClr val="9973FF"/>
                </a:solidFill>
              </a:rPr>
              <a:t>Mad Minutes</a:t>
            </a:r>
          </a:p>
        </p:txBody>
      </p:sp>
      <p:pic>
        <p:nvPicPr>
          <p:cNvPr id="21508" name="Picture 14" descr="MCj01346670000[1]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086600" y="3810000"/>
            <a:ext cx="1824038" cy="2819400"/>
          </a:xfr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Science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600200"/>
            <a:ext cx="31369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i="1" smtClean="0">
                <a:solidFill>
                  <a:srgbClr val="0000CC"/>
                </a:solidFill>
              </a:rPr>
              <a:t>Houghton Mifflin Discovery Works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Simple Machines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Characteristics of Living Things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Habitats and Biomes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Physical Science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Properties of Matter</a:t>
            </a:r>
          </a:p>
        </p:txBody>
      </p:sp>
      <p:pic>
        <p:nvPicPr>
          <p:cNvPr id="22531" name="Picture 7" descr="MCj02340810000[1]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1200" y="914400"/>
            <a:ext cx="3151188" cy="4648200"/>
          </a:xfr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7C80"/>
            </a:gs>
            <a:gs pos="50000">
              <a:srgbClr val="FFE2E3"/>
            </a:gs>
            <a:gs pos="100000">
              <a:srgbClr val="FF7C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6400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Science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600200"/>
            <a:ext cx="31369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Frequent Labs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Study Guides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Projects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 work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Science notebook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 tests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Smart Board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Religion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600200"/>
            <a:ext cx="31369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solidFill>
                  <a:schemeClr val="tx2"/>
                </a:solidFill>
              </a:rPr>
              <a:t>Harcourt Religion Series</a:t>
            </a:r>
            <a:r>
              <a:rPr lang="en-US" sz="2400" b="1" i="1" smtClean="0">
                <a:solidFill>
                  <a:schemeClr val="tx2"/>
                </a:solidFill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b="1" i="1" smtClean="0">
                <a:solidFill>
                  <a:schemeClr val="tx2"/>
                </a:solidFill>
              </a:rPr>
              <a:t>Call to Faith</a:t>
            </a:r>
          </a:p>
          <a:p>
            <a:pPr lvl="1" eaLnBrk="1" hangingPunct="1">
              <a:defRPr/>
            </a:pPr>
            <a:r>
              <a:rPr lang="en-US" sz="2000" smtClean="0"/>
              <a:t>Sacraments and Sacrament Game Show</a:t>
            </a:r>
          </a:p>
          <a:p>
            <a:pPr lvl="1" eaLnBrk="1" hangingPunct="1">
              <a:defRPr/>
            </a:pPr>
            <a:r>
              <a:rPr lang="en-US" sz="2000" smtClean="0"/>
              <a:t>Incarnation</a:t>
            </a:r>
          </a:p>
          <a:p>
            <a:pPr lvl="1" eaLnBrk="1" hangingPunct="1">
              <a:defRPr/>
            </a:pPr>
            <a:r>
              <a:rPr lang="en-US" sz="2000" smtClean="0"/>
              <a:t>Signs of Hope</a:t>
            </a:r>
          </a:p>
          <a:p>
            <a:pPr lvl="1" eaLnBrk="1" hangingPunct="1">
              <a:defRPr/>
            </a:pPr>
            <a:r>
              <a:rPr lang="en-US" sz="2000" smtClean="0"/>
              <a:t>Liturgy</a:t>
            </a:r>
          </a:p>
          <a:p>
            <a:pPr lvl="1" eaLnBrk="1" hangingPunct="1">
              <a:defRPr/>
            </a:pPr>
            <a:r>
              <a:rPr lang="en-US" sz="2000" smtClean="0"/>
              <a:t>Fr. Chi visits</a:t>
            </a:r>
          </a:p>
          <a:p>
            <a:pPr lvl="1" eaLnBrk="1" hangingPunct="1">
              <a:defRPr/>
            </a:pPr>
            <a:r>
              <a:rPr lang="en-US" sz="2000" smtClean="0"/>
              <a:t>Monthly Prayer Quiz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02300" y="1600200"/>
            <a:ext cx="31369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i="1">
                <a:solidFill>
                  <a:srgbClr val="0000CC"/>
                </a:solidFill>
              </a:rPr>
              <a:t>Benziger Family Life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Human Reproduction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Puberty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Sacrament of Marriage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All life is sacred</a:t>
            </a:r>
          </a:p>
        </p:txBody>
      </p:sp>
      <p:pic>
        <p:nvPicPr>
          <p:cNvPr id="24580" name="Picture 8" descr="at_jesus2c_th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800600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at_relig019_th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5626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2" descr="MCj0097247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0"/>
            <a:ext cx="203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1235</TotalTime>
  <Words>358</Words>
  <Application>Microsoft PowerPoint</Application>
  <PresentationFormat>On-screen Show (4:3)</PresentationFormat>
  <Paragraphs>112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Wingdings</vt:lpstr>
      <vt:lpstr>Calibri</vt:lpstr>
      <vt:lpstr>Comic Sans MS</vt:lpstr>
      <vt:lpstr>Proposal</vt:lpstr>
      <vt:lpstr>Proposal</vt:lpstr>
      <vt:lpstr>Curriculum Night 2010-2011</vt:lpstr>
      <vt:lpstr>  Classroom Rules</vt:lpstr>
      <vt:lpstr>   Discipline with Purpose</vt:lpstr>
      <vt:lpstr>Language Arts</vt:lpstr>
      <vt:lpstr>Language Arts</vt:lpstr>
      <vt:lpstr>Math</vt:lpstr>
      <vt:lpstr>Science</vt:lpstr>
      <vt:lpstr>Science</vt:lpstr>
      <vt:lpstr>Religion</vt:lpstr>
      <vt:lpstr>Social Studies</vt:lpstr>
      <vt:lpstr>Art </vt:lpstr>
      <vt:lpstr>   Fantastic  Fifth Grade! </vt:lpstr>
      <vt:lpstr>Contacts</vt:lpstr>
    </vt:vector>
  </TitlesOfParts>
  <Company>St. Stephen the Martyr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Night 2004-2005</dc:title>
  <dc:creator>Chris Daley</dc:creator>
  <cp:lastModifiedBy>MKestel</cp:lastModifiedBy>
  <cp:revision>134</cp:revision>
  <cp:lastPrinted>1601-01-01T00:00:00Z</cp:lastPrinted>
  <dcterms:created xsi:type="dcterms:W3CDTF">2004-09-01T20:45:33Z</dcterms:created>
  <dcterms:modified xsi:type="dcterms:W3CDTF">2010-09-03T17:14:26Z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